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eague Spartan" panose="020B0604020202020204" charset="0"/>
      <p:regular r:id="rId25"/>
    </p:embeddedFont>
    <p:embeddedFont>
      <p:font typeface="SK Concretica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4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5.sv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10" Type="http://schemas.openxmlformats.org/officeDocument/2006/relationships/image" Target="../media/image9.sv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64933" y="9371613"/>
            <a:ext cx="19391622" cy="1385408"/>
            <a:chOff x="0" y="0"/>
            <a:chExt cx="5107259" cy="3648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07258" cy="364881"/>
            </a:xfrm>
            <a:custGeom>
              <a:avLst/>
              <a:gdLst/>
              <a:ahLst/>
              <a:cxnLst/>
              <a:rect l="l" t="t" r="r" b="b"/>
              <a:pathLst>
                <a:path w="5107258" h="364881">
                  <a:moveTo>
                    <a:pt x="0" y="0"/>
                  </a:moveTo>
                  <a:lnTo>
                    <a:pt x="5107258" y="0"/>
                  </a:lnTo>
                  <a:lnTo>
                    <a:pt x="5107258" y="364881"/>
                  </a:lnTo>
                  <a:lnTo>
                    <a:pt x="0" y="364881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107259" cy="450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55870" y="4907673"/>
            <a:ext cx="9628073" cy="1385408"/>
            <a:chOff x="0" y="0"/>
            <a:chExt cx="2535789" cy="3648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35789" cy="364881"/>
            </a:xfrm>
            <a:custGeom>
              <a:avLst/>
              <a:gdLst/>
              <a:ahLst/>
              <a:cxnLst/>
              <a:rect l="l" t="t" r="r" b="b"/>
              <a:pathLst>
                <a:path w="2535789" h="364881">
                  <a:moveTo>
                    <a:pt x="0" y="0"/>
                  </a:moveTo>
                  <a:lnTo>
                    <a:pt x="2535789" y="0"/>
                  </a:lnTo>
                  <a:lnTo>
                    <a:pt x="2535789" y="364881"/>
                  </a:lnTo>
                  <a:lnTo>
                    <a:pt x="0" y="364881"/>
                  </a:lnTo>
                  <a:close/>
                </a:path>
              </a:pathLst>
            </a:custGeom>
            <a:solidFill>
              <a:srgbClr val="EE633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2535789" cy="450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5096822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823976" y="2560471"/>
            <a:ext cx="8020995" cy="1842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76"/>
              </a:lnSpc>
            </a:pPr>
            <a:r>
              <a:rPr lang="en-US" sz="10197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Présentation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55870" y="4612398"/>
            <a:ext cx="9757206" cy="1842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76"/>
              </a:lnSpc>
            </a:pPr>
            <a:r>
              <a:rPr lang="en-US" sz="10197">
                <a:solidFill>
                  <a:srgbClr val="FDF7EC"/>
                </a:solidFill>
                <a:latin typeface="SK Concretica"/>
                <a:ea typeface="SK Concretica"/>
                <a:cs typeface="SK Concretica"/>
                <a:sym typeface="SK Concretica"/>
              </a:rPr>
              <a:t>de nos services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71254" y="9585333"/>
            <a:ext cx="2545493" cy="47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FFFFFF"/>
                </a:solidFill>
                <a:latin typeface="SK Concretica"/>
                <a:ea typeface="SK Concretica"/>
                <a:cs typeface="SK Concretica"/>
                <a:sym typeface="SK Concretica"/>
              </a:rPr>
              <a:t>Présentation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24480" y="1083306"/>
            <a:ext cx="5612797" cy="1031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Allo RH Pour Tous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64933" y="9371613"/>
            <a:ext cx="19391622" cy="1385408"/>
            <a:chOff x="0" y="0"/>
            <a:chExt cx="5107259" cy="3648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07258" cy="364881"/>
            </a:xfrm>
            <a:custGeom>
              <a:avLst/>
              <a:gdLst/>
              <a:ahLst/>
              <a:cxnLst/>
              <a:rect l="l" t="t" r="r" b="b"/>
              <a:pathLst>
                <a:path w="5107258" h="364881">
                  <a:moveTo>
                    <a:pt x="0" y="0"/>
                  </a:moveTo>
                  <a:lnTo>
                    <a:pt x="5107258" y="0"/>
                  </a:lnTo>
                  <a:lnTo>
                    <a:pt x="5107258" y="364881"/>
                  </a:lnTo>
                  <a:lnTo>
                    <a:pt x="0" y="364881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107259" cy="450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96166" y="2587826"/>
            <a:ext cx="5495663" cy="1385408"/>
            <a:chOff x="0" y="0"/>
            <a:chExt cx="1447417" cy="3648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7417" cy="364881"/>
            </a:xfrm>
            <a:custGeom>
              <a:avLst/>
              <a:gdLst/>
              <a:ahLst/>
              <a:cxnLst/>
              <a:rect l="l" t="t" r="r" b="b"/>
              <a:pathLst>
                <a:path w="1447417" h="364881">
                  <a:moveTo>
                    <a:pt x="0" y="0"/>
                  </a:moveTo>
                  <a:lnTo>
                    <a:pt x="1447417" y="0"/>
                  </a:lnTo>
                  <a:lnTo>
                    <a:pt x="1447417" y="364881"/>
                  </a:lnTo>
                  <a:lnTo>
                    <a:pt x="0" y="364881"/>
                  </a:lnTo>
                  <a:close/>
                </a:path>
              </a:pathLst>
            </a:custGeom>
            <a:solidFill>
              <a:srgbClr val="EE633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447417" cy="450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5096822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001606" y="2357750"/>
            <a:ext cx="6284784" cy="1842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76"/>
              </a:lnSpc>
            </a:pPr>
            <a:r>
              <a:rPr lang="en-US" sz="10197" dirty="0" err="1">
                <a:solidFill>
                  <a:srgbClr val="FDF7EC"/>
                </a:solidFill>
                <a:latin typeface="SK Concretica"/>
                <a:ea typeface="SK Concretica"/>
                <a:cs typeface="SK Concretica"/>
                <a:sym typeface="SK Concretica"/>
              </a:rPr>
              <a:t>Sommaire</a:t>
            </a:r>
            <a:endParaRPr lang="en-US" sz="10197" dirty="0">
              <a:solidFill>
                <a:srgbClr val="FDF7EC"/>
              </a:solidFill>
              <a:latin typeface="SK Concretica"/>
              <a:ea typeface="SK Concretica"/>
              <a:cs typeface="SK Concretica"/>
              <a:sym typeface="SK Concretic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871254" y="9585333"/>
            <a:ext cx="2545493" cy="47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FFFFFF"/>
                </a:solidFill>
                <a:latin typeface="SK Concretica"/>
                <a:ea typeface="SK Concretica"/>
                <a:cs typeface="SK Concretica"/>
                <a:sym typeface="SK Concretica"/>
              </a:rPr>
              <a:t>Présentation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24480" y="1083306"/>
            <a:ext cx="5612797" cy="1031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Allo RH Pour Tous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58600" y="1982480"/>
            <a:ext cx="16629116" cy="7273925"/>
            <a:chOff x="0" y="0"/>
            <a:chExt cx="4379685" cy="19157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79685" cy="1915766"/>
            </a:xfrm>
            <a:custGeom>
              <a:avLst/>
              <a:gdLst/>
              <a:ahLst/>
              <a:cxnLst/>
              <a:rect l="l" t="t" r="r" b="b"/>
              <a:pathLst>
                <a:path w="4379685" h="1915766">
                  <a:moveTo>
                    <a:pt x="0" y="0"/>
                  </a:moveTo>
                  <a:lnTo>
                    <a:pt x="4379685" y="0"/>
                  </a:lnTo>
                  <a:lnTo>
                    <a:pt x="4379685" y="1915766"/>
                  </a:lnTo>
                  <a:lnTo>
                    <a:pt x="0" y="19157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61925"/>
              <a:ext cx="4379685" cy="20776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22679" lvl="1" indent="-561340" algn="l">
                <a:lnSpc>
                  <a:spcPts val="7279"/>
                </a:lnSpc>
                <a:buFont typeface="Arial"/>
                <a:buChar char="•"/>
              </a:pPr>
              <a:r>
                <a:rPr lang="en-US" sz="51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Identifier les forces, les failles et les risques de votre gestion du personnel.</a:t>
              </a:r>
            </a:p>
            <a:p>
              <a:pPr marL="1122679" lvl="1" indent="-561340" algn="l">
                <a:lnSpc>
                  <a:spcPts val="7279"/>
                </a:lnSpc>
                <a:buFont typeface="Arial"/>
                <a:buChar char="•"/>
              </a:pPr>
              <a:r>
                <a:rPr lang="en-US" sz="51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Analyse de la documentation, entretiens, diagnostic social, recommandations sur mesure.</a:t>
              </a:r>
            </a:p>
            <a:p>
              <a:pPr algn="l">
                <a:lnSpc>
                  <a:spcPts val="7279"/>
                </a:lnSpc>
              </a:pPr>
              <a:r>
                <a:rPr lang="en-US" sz="51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Idéal pour les structures qui souhaitent professionnaliser leur gestion humaine ou préparer une réorganisation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6910014">
            <a:off x="3090835" y="732697"/>
            <a:ext cx="10318661" cy="18302351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571118" y="923925"/>
            <a:ext cx="3852734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Audit RH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7273925"/>
            <a:chOff x="0" y="0"/>
            <a:chExt cx="4465424" cy="19157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915766"/>
            </a:xfrm>
            <a:custGeom>
              <a:avLst/>
              <a:gdLst/>
              <a:ahLst/>
              <a:cxnLst/>
              <a:rect l="l" t="t" r="r" b="b"/>
              <a:pathLst>
                <a:path w="4465424" h="1915766">
                  <a:moveTo>
                    <a:pt x="0" y="0"/>
                  </a:moveTo>
                  <a:lnTo>
                    <a:pt x="4465424" y="0"/>
                  </a:lnTo>
                  <a:lnTo>
                    <a:pt x="4465424" y="1915766"/>
                  </a:lnTo>
                  <a:lnTo>
                    <a:pt x="0" y="19157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776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l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Mettre votre entreprise en règle vis-à-vis de la législation du travail et des normes en vigueur.</a:t>
              </a:r>
            </a:p>
            <a:p>
              <a:pPr marL="1187449" lvl="1" indent="-593725" algn="l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Contrats de travail, règlements intérieurs, fiches de poste, procédures administratives et disciplinaires.</a:t>
              </a:r>
            </a:p>
            <a:p>
              <a:pPr algn="l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Pour éviter les litiges et sécuriser vos pratiques.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809101" y="923925"/>
            <a:ext cx="8669798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Mise en conformité RH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7273925"/>
            <a:chOff x="0" y="0"/>
            <a:chExt cx="4465424" cy="19157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915766"/>
            </a:xfrm>
            <a:custGeom>
              <a:avLst/>
              <a:gdLst/>
              <a:ahLst/>
              <a:cxnLst/>
              <a:rect l="l" t="t" r="r" b="b"/>
              <a:pathLst>
                <a:path w="4465424" h="1915766">
                  <a:moveTo>
                    <a:pt x="0" y="0"/>
                  </a:moveTo>
                  <a:lnTo>
                    <a:pt x="4465424" y="0"/>
                  </a:lnTo>
                  <a:lnTo>
                    <a:pt x="4465424" y="1915766"/>
                  </a:lnTo>
                  <a:lnTo>
                    <a:pt x="0" y="19157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776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Mettre en place des outils simples, efficaces et adaptés à votre contexte.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Fiches de poste, tableaux de suivi des absences, matrices de polyvalence, grilles d’évaluation.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Vos RH en ordre sans vous noyer dans les fichiers compliqués.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809101" y="923925"/>
            <a:ext cx="8669798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Outils RH sur mesure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Mettre en place des outils simples, efficaces et adaptés à votre contexte.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Fiches de poste, tableaux de suivi des absences, matrices de polyvalence, grilles d’évaluation.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Vos RH en ordre sans vous noyer dans les fichiers compliqués.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809101" y="923925"/>
            <a:ext cx="8669798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Outils RH sur mesure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Structurer votre gestion RH de manière durable et stratégique.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Cartographie RH, procédures, planification des ressources, indicateurs RH.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Une vraie fonction RH, même sans DRH.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879245" y="923925"/>
            <a:ext cx="14052053" cy="194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Mise en place d’un Système de Management des RH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Structurer votre gestion RH de manière durable et stratégique.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Cartographie RH, procédures, planification des ressources, indicateurs RH.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Une vraie fonction RH, même sans DRH.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879245" y="923925"/>
            <a:ext cx="14052053" cy="194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Mise en place d’un Système de Management des RH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Garder vos meilleurs collaborateurs et faire grandir leurs compétences.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Plans de carrière, entretiens d’évolution, reconnaissance non financière.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Stop à la fuite des talents : on fidélise intelligemment.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879245" y="923925"/>
            <a:ext cx="14052053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Gestion des talents et fidélisation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Améliorer la cohésion, la motivation et le leadership au sein de vos équipes.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Coaching de groupe, accompagnement de manager, séances sur objectifs.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Des équipes alignées, performantes et humaines.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879245" y="923925"/>
            <a:ext cx="14052053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Coaching des équipes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Offrir un appui souple et régulier à vos prises de décisions RH.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Analyse de situations, accompagnement au recrutement, gestion des conflits.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Des réponses concrètes sans jargon ni complexité.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879245" y="923925"/>
            <a:ext cx="14052053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Conseils RH pour TPE et PME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Prévenir les erreurs courantes et respecter vos obligations en toute sérénité.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Sessions de vulgarisation, simulations de cas, outils pratiques.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Comprendre le droit du travail sans être juriste.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8600" y="923925"/>
            <a:ext cx="15272697" cy="9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6"/>
              </a:lnSpc>
            </a:pPr>
            <a:r>
              <a:rPr lang="en-US" sz="559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Sensibilisation à la législation du travail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Bénéficier d’un accompagnement RH réactif, sans engagement lourd.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Appels, emails, visios pour toute question ou urgence RH.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Un DRH dans votre téléphone.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8600" y="923925"/>
            <a:ext cx="1527269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Allo RH à votre écoute (Assistance à distance)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Objectif : Attirer les bons profils et les intégrer durablement.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Contenu : Définition du besoin, présélection, entretien, accompagnement post-intégration.</a:t>
              </a:r>
            </a:p>
            <a:p>
              <a:pPr algn="just">
                <a:lnSpc>
                  <a:spcPts val="7699"/>
                </a:lnSpc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 👉 Plus qu’un CV : un collaborateur prêt à s’engager.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089296" y="923925"/>
            <a:ext cx="1284200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Recrutement sur mesure et intégration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7970837"/>
            <a:chOff x="0" y="0"/>
            <a:chExt cx="4465424" cy="20993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2099315"/>
            </a:xfrm>
            <a:custGeom>
              <a:avLst/>
              <a:gdLst/>
              <a:ahLst/>
              <a:cxnLst/>
              <a:rect l="l" t="t" r="r" b="b"/>
              <a:pathLst>
                <a:path w="4465424" h="2099315">
                  <a:moveTo>
                    <a:pt x="0" y="0"/>
                  </a:moveTo>
                  <a:lnTo>
                    <a:pt x="4465424" y="0"/>
                  </a:lnTo>
                  <a:lnTo>
                    <a:pt x="4465424" y="2099315"/>
                  </a:lnTo>
                  <a:lnTo>
                    <a:pt x="0" y="209931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261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Pourquoi choisir Allo RH Pour Tous ?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Des solutions RH simples, concrètes et adaptables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Une approche humaine, pas bureaucratique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Une présence terrain et digitale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Des tarifs compétitifs, adaptés pour les TPE, PME et autres organismes</a:t>
              </a:r>
            </a:p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r>
                <a:rPr lang="en-US" sz="5499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Un réseau de consultants et formatrices qualifiés</a:t>
              </a:r>
            </a:p>
            <a:p>
              <a:pPr algn="just">
                <a:lnSpc>
                  <a:spcPts val="7699"/>
                </a:lnSpc>
              </a:pPr>
              <a:endParaRPr lang="en-US" sz="5499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5812678" y="923925"/>
            <a:ext cx="8002313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Pourquoi nous choisir 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382325"/>
            <a:ext cx="18288000" cy="9096432"/>
            <a:chOff x="0" y="0"/>
            <a:chExt cx="4816593" cy="23957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5768"/>
            </a:xfrm>
            <a:custGeom>
              <a:avLst/>
              <a:gdLst/>
              <a:ahLst/>
              <a:cxnLst/>
              <a:rect l="l" t="t" r="r" b="b"/>
              <a:pathLst>
                <a:path w="4816592" h="2395768">
                  <a:moveTo>
                    <a:pt x="3387" y="0"/>
                  </a:moveTo>
                  <a:lnTo>
                    <a:pt x="4813206" y="0"/>
                  </a:lnTo>
                  <a:cubicBezTo>
                    <a:pt x="4814104" y="0"/>
                    <a:pt x="4814965" y="357"/>
                    <a:pt x="4815601" y="992"/>
                  </a:cubicBezTo>
                  <a:cubicBezTo>
                    <a:pt x="4816235" y="1627"/>
                    <a:pt x="4816592" y="2488"/>
                    <a:pt x="4816592" y="3387"/>
                  </a:cubicBezTo>
                  <a:lnTo>
                    <a:pt x="4816592" y="2392381"/>
                  </a:lnTo>
                  <a:cubicBezTo>
                    <a:pt x="4816592" y="2394252"/>
                    <a:pt x="4815076" y="2395768"/>
                    <a:pt x="4813206" y="2395768"/>
                  </a:cubicBezTo>
                  <a:lnTo>
                    <a:pt x="3387" y="2395768"/>
                  </a:lnTo>
                  <a:cubicBezTo>
                    <a:pt x="1516" y="2395768"/>
                    <a:pt x="0" y="2394252"/>
                    <a:pt x="0" y="2392381"/>
                  </a:cubicBezTo>
                  <a:lnTo>
                    <a:pt x="0" y="3387"/>
                  </a:lnTo>
                  <a:cubicBezTo>
                    <a:pt x="0" y="1516"/>
                    <a:pt x="1516" y="0"/>
                    <a:pt x="33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81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08864" y="3241233"/>
            <a:ext cx="4127827" cy="6017067"/>
            <a:chOff x="0" y="0"/>
            <a:chExt cx="1087164" cy="15847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7164" cy="1584742"/>
            </a:xfrm>
            <a:custGeom>
              <a:avLst/>
              <a:gdLst/>
              <a:ahLst/>
              <a:cxnLst/>
              <a:rect l="l" t="t" r="r" b="b"/>
              <a:pathLst>
                <a:path w="1087164" h="1584742">
                  <a:moveTo>
                    <a:pt x="0" y="0"/>
                  </a:moveTo>
                  <a:lnTo>
                    <a:pt x="1087164" y="0"/>
                  </a:lnTo>
                  <a:lnTo>
                    <a:pt x="1087164" y="1584742"/>
                  </a:lnTo>
                  <a:lnTo>
                    <a:pt x="0" y="1584742"/>
                  </a:ln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119EC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114300"/>
              <a:ext cx="1087164" cy="1699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Chez Allo RH Pour Tous, nous restons proches des réalités de terrain, accessibles à tout moment, et ancrés dans les besoins concrets des petites structures.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08864" y="1831698"/>
            <a:ext cx="4127827" cy="1276350"/>
            <a:chOff x="0" y="0"/>
            <a:chExt cx="1087164" cy="3361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87164" cy="336158"/>
            </a:xfrm>
            <a:custGeom>
              <a:avLst/>
              <a:gdLst/>
              <a:ahLst/>
              <a:cxnLst/>
              <a:rect l="l" t="t" r="r" b="b"/>
              <a:pathLst>
                <a:path w="1087164" h="336158">
                  <a:moveTo>
                    <a:pt x="39386" y="0"/>
                  </a:moveTo>
                  <a:lnTo>
                    <a:pt x="1047778" y="0"/>
                  </a:lnTo>
                  <a:cubicBezTo>
                    <a:pt x="1058224" y="0"/>
                    <a:pt x="1068242" y="4150"/>
                    <a:pt x="1075628" y="11536"/>
                  </a:cubicBezTo>
                  <a:cubicBezTo>
                    <a:pt x="1083015" y="18922"/>
                    <a:pt x="1087164" y="28940"/>
                    <a:pt x="1087164" y="39386"/>
                  </a:cubicBezTo>
                  <a:lnTo>
                    <a:pt x="1087164" y="296772"/>
                  </a:lnTo>
                  <a:cubicBezTo>
                    <a:pt x="1087164" y="307218"/>
                    <a:pt x="1083015" y="317236"/>
                    <a:pt x="1075628" y="324622"/>
                  </a:cubicBezTo>
                  <a:cubicBezTo>
                    <a:pt x="1068242" y="332008"/>
                    <a:pt x="1058224" y="336158"/>
                    <a:pt x="1047778" y="336158"/>
                  </a:cubicBezTo>
                  <a:lnTo>
                    <a:pt x="39386" y="336158"/>
                  </a:lnTo>
                  <a:cubicBezTo>
                    <a:pt x="28940" y="336158"/>
                    <a:pt x="18922" y="332008"/>
                    <a:pt x="11536" y="324622"/>
                  </a:cubicBezTo>
                  <a:cubicBezTo>
                    <a:pt x="4150" y="317236"/>
                    <a:pt x="0" y="307218"/>
                    <a:pt x="0" y="296772"/>
                  </a:cubicBezTo>
                  <a:lnTo>
                    <a:pt x="0" y="39386"/>
                  </a:lnTo>
                  <a:cubicBezTo>
                    <a:pt x="0" y="28940"/>
                    <a:pt x="4150" y="18922"/>
                    <a:pt x="11536" y="11536"/>
                  </a:cubicBezTo>
                  <a:cubicBezTo>
                    <a:pt x="18922" y="4150"/>
                    <a:pt x="28940" y="0"/>
                    <a:pt x="39386" y="0"/>
                  </a:cubicBezTo>
                  <a:close/>
                </a:path>
              </a:pathLst>
            </a:custGeom>
            <a:solidFill>
              <a:srgbClr val="F95C4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190500"/>
              <a:ext cx="1087164" cy="52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</a:pPr>
              <a:r>
                <a:rPr lang="en-US" sz="6000">
                  <a:solidFill>
                    <a:srgbClr val="FFFFFF"/>
                  </a:solidFill>
                  <a:latin typeface="SK Concretica"/>
                  <a:ea typeface="SK Concretica"/>
                  <a:cs typeface="SK Concretica"/>
                  <a:sym typeface="SK Concretica"/>
                </a:rPr>
                <a:t>Proximité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600950" y="3600450"/>
            <a:ext cx="3086100" cy="308610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812800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475025" y="4338821"/>
            <a:ext cx="3086100" cy="3086100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2647" y="0"/>
                  </a:moveTo>
                  <a:lnTo>
                    <a:pt x="770153" y="0"/>
                  </a:lnTo>
                  <a:cubicBezTo>
                    <a:pt x="781464" y="0"/>
                    <a:pt x="792311" y="4493"/>
                    <a:pt x="800309" y="12491"/>
                  </a:cubicBezTo>
                  <a:cubicBezTo>
                    <a:pt x="808307" y="20489"/>
                    <a:pt x="812800" y="31336"/>
                    <a:pt x="812800" y="42647"/>
                  </a:cubicBezTo>
                  <a:lnTo>
                    <a:pt x="812800" y="770153"/>
                  </a:lnTo>
                  <a:cubicBezTo>
                    <a:pt x="812800" y="781464"/>
                    <a:pt x="808307" y="792311"/>
                    <a:pt x="800309" y="800309"/>
                  </a:cubicBezTo>
                  <a:cubicBezTo>
                    <a:pt x="792311" y="808307"/>
                    <a:pt x="781464" y="812800"/>
                    <a:pt x="770153" y="812800"/>
                  </a:cubicBezTo>
                  <a:lnTo>
                    <a:pt x="42647" y="812800"/>
                  </a:lnTo>
                  <a:cubicBezTo>
                    <a:pt x="31336" y="812800"/>
                    <a:pt x="20489" y="808307"/>
                    <a:pt x="12491" y="800309"/>
                  </a:cubicBezTo>
                  <a:cubicBezTo>
                    <a:pt x="4493" y="792311"/>
                    <a:pt x="0" y="781464"/>
                    <a:pt x="0" y="770153"/>
                  </a:cubicBezTo>
                  <a:lnTo>
                    <a:pt x="0" y="42647"/>
                  </a:lnTo>
                  <a:cubicBezTo>
                    <a:pt x="0" y="31336"/>
                    <a:pt x="4493" y="20489"/>
                    <a:pt x="12491" y="12491"/>
                  </a:cubicBezTo>
                  <a:cubicBezTo>
                    <a:pt x="20489" y="4493"/>
                    <a:pt x="31336" y="0"/>
                    <a:pt x="42647" y="0"/>
                  </a:cubicBez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85725"/>
              <a:ext cx="812800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066306" y="649928"/>
            <a:ext cx="4139244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Nos valeurs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endParaRPr/>
            </a:p>
            <a:p>
              <a:pPr algn="just">
                <a:lnSpc>
                  <a:spcPts val="76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5812678" y="923925"/>
            <a:ext cx="8002313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Notre équipe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10014">
            <a:off x="4398624" y="63426"/>
            <a:ext cx="10830422" cy="19215266"/>
          </a:xfrm>
          <a:custGeom>
            <a:avLst/>
            <a:gdLst/>
            <a:ahLst/>
            <a:cxnLst/>
            <a:rect l="l" t="t" r="r" b="b"/>
            <a:pathLst>
              <a:path w="10830422" h="19215266">
                <a:moveTo>
                  <a:pt x="0" y="0"/>
                </a:moveTo>
                <a:lnTo>
                  <a:pt x="10830422" y="0"/>
                </a:lnTo>
                <a:lnTo>
                  <a:pt x="10830422" y="19215265"/>
                </a:lnTo>
                <a:lnTo>
                  <a:pt x="0" y="19215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85750"/>
            <a:ext cx="18288000" cy="9085863"/>
            <a:chOff x="0" y="0"/>
            <a:chExt cx="4816593" cy="23929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92985"/>
            </a:xfrm>
            <a:custGeom>
              <a:avLst/>
              <a:gdLst/>
              <a:ahLst/>
              <a:cxnLst/>
              <a:rect l="l" t="t" r="r" b="b"/>
              <a:pathLst>
                <a:path w="4816592" h="2392985">
                  <a:moveTo>
                    <a:pt x="0" y="0"/>
                  </a:moveTo>
                  <a:lnTo>
                    <a:pt x="4816592" y="0"/>
                  </a:lnTo>
                  <a:lnTo>
                    <a:pt x="4816592" y="2392985"/>
                  </a:lnTo>
                  <a:lnTo>
                    <a:pt x="0" y="23929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4816593" cy="2478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600" y="1982480"/>
            <a:ext cx="16954656" cy="6999287"/>
            <a:chOff x="0" y="0"/>
            <a:chExt cx="4465424" cy="1843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65424" cy="1843434"/>
            </a:xfrm>
            <a:custGeom>
              <a:avLst/>
              <a:gdLst/>
              <a:ahLst/>
              <a:cxnLst/>
              <a:rect l="l" t="t" r="r" b="b"/>
              <a:pathLst>
                <a:path w="4465424" h="1843434">
                  <a:moveTo>
                    <a:pt x="0" y="0"/>
                  </a:moveTo>
                  <a:lnTo>
                    <a:pt x="4465424" y="0"/>
                  </a:lnTo>
                  <a:lnTo>
                    <a:pt x="4465424" y="1843434"/>
                  </a:lnTo>
                  <a:lnTo>
                    <a:pt x="0" y="18434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465424" cy="2005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187449" lvl="1" indent="-593725" algn="just">
                <a:lnSpc>
                  <a:spcPts val="7699"/>
                </a:lnSpc>
                <a:buFont typeface="Arial"/>
                <a:buChar char="•"/>
              </a:pPr>
              <a:endParaRPr/>
            </a:p>
            <a:p>
              <a:pPr algn="just">
                <a:lnSpc>
                  <a:spcPts val="76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119EC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39351" y="285750"/>
            <a:ext cx="1696730" cy="1696730"/>
          </a:xfrm>
          <a:custGeom>
            <a:avLst/>
            <a:gdLst/>
            <a:ahLst/>
            <a:cxnLst/>
            <a:rect l="l" t="t" r="r" b="b"/>
            <a:pathLst>
              <a:path w="1696730" h="1696730">
                <a:moveTo>
                  <a:pt x="0" y="0"/>
                </a:moveTo>
                <a:lnTo>
                  <a:pt x="1696731" y="0"/>
                </a:lnTo>
                <a:lnTo>
                  <a:pt x="1696731" y="1696730"/>
                </a:lnTo>
                <a:lnTo>
                  <a:pt x="0" y="16967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6564134" y="9478758"/>
            <a:ext cx="695166" cy="735271"/>
            <a:chOff x="0" y="0"/>
            <a:chExt cx="6604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94690"/>
            </a:xfrm>
            <a:custGeom>
              <a:avLst/>
              <a:gdLst/>
              <a:ahLst/>
              <a:cxnLst/>
              <a:rect l="l" t="t" r="r" b="b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41300" y="180975"/>
              <a:ext cx="165100" cy="238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592294" y="1118880"/>
            <a:ext cx="400115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95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Nos valeurs</a:t>
            </a:r>
          </a:p>
        </p:txBody>
      </p:sp>
      <p:sp>
        <p:nvSpPr>
          <p:cNvPr id="18" name="Freeform 18"/>
          <p:cNvSpPr/>
          <p:nvPr/>
        </p:nvSpPr>
        <p:spPr>
          <a:xfrm rot="-191352">
            <a:off x="11274576" y="4849363"/>
            <a:ext cx="580786" cy="588274"/>
          </a:xfrm>
          <a:custGeom>
            <a:avLst/>
            <a:gdLst/>
            <a:ahLst/>
            <a:cxnLst/>
            <a:rect l="l" t="t" r="r" b="b"/>
            <a:pathLst>
              <a:path w="580786" h="588274">
                <a:moveTo>
                  <a:pt x="0" y="0"/>
                </a:moveTo>
                <a:lnTo>
                  <a:pt x="580786" y="0"/>
                </a:lnTo>
                <a:lnTo>
                  <a:pt x="580786" y="588274"/>
                </a:lnTo>
                <a:lnTo>
                  <a:pt x="0" y="5882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311272" flipH="1">
            <a:off x="8826049" y="2296971"/>
            <a:ext cx="1975571" cy="2922464"/>
          </a:xfrm>
          <a:custGeom>
            <a:avLst/>
            <a:gdLst/>
            <a:ahLst/>
            <a:cxnLst/>
            <a:rect l="l" t="t" r="r" b="b"/>
            <a:pathLst>
              <a:path w="1975571" h="2922464">
                <a:moveTo>
                  <a:pt x="1975571" y="0"/>
                </a:moveTo>
                <a:lnTo>
                  <a:pt x="0" y="0"/>
                </a:lnTo>
                <a:lnTo>
                  <a:pt x="0" y="2922464"/>
                </a:lnTo>
                <a:lnTo>
                  <a:pt x="1975571" y="2922464"/>
                </a:lnTo>
                <a:lnTo>
                  <a:pt x="197557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274576" y="6043490"/>
            <a:ext cx="580786" cy="588274"/>
          </a:xfrm>
          <a:custGeom>
            <a:avLst/>
            <a:gdLst/>
            <a:ahLst/>
            <a:cxnLst/>
            <a:rect l="l" t="t" r="r" b="b"/>
            <a:pathLst>
              <a:path w="580786" h="588274">
                <a:moveTo>
                  <a:pt x="0" y="0"/>
                </a:moveTo>
                <a:lnTo>
                  <a:pt x="580786" y="0"/>
                </a:lnTo>
                <a:lnTo>
                  <a:pt x="580786" y="588273"/>
                </a:lnTo>
                <a:lnTo>
                  <a:pt x="0" y="5882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303058" y="7107401"/>
            <a:ext cx="580786" cy="588274"/>
          </a:xfrm>
          <a:custGeom>
            <a:avLst/>
            <a:gdLst/>
            <a:ahLst/>
            <a:cxnLst/>
            <a:rect l="l" t="t" r="r" b="b"/>
            <a:pathLst>
              <a:path w="580786" h="588274">
                <a:moveTo>
                  <a:pt x="0" y="0"/>
                </a:moveTo>
                <a:lnTo>
                  <a:pt x="580786" y="0"/>
                </a:lnTo>
                <a:lnTo>
                  <a:pt x="580786" y="588273"/>
                </a:lnTo>
                <a:lnTo>
                  <a:pt x="0" y="5882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4933" y="9371613"/>
            <a:ext cx="19391622" cy="1385408"/>
            <a:chOff x="0" y="0"/>
            <a:chExt cx="5107259" cy="364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07258" cy="364881"/>
            </a:xfrm>
            <a:custGeom>
              <a:avLst/>
              <a:gdLst/>
              <a:ahLst/>
              <a:cxnLst/>
              <a:rect l="l" t="t" r="r" b="b"/>
              <a:pathLst>
                <a:path w="5107258" h="364881">
                  <a:moveTo>
                    <a:pt x="0" y="0"/>
                  </a:moveTo>
                  <a:lnTo>
                    <a:pt x="5107258" y="0"/>
                  </a:lnTo>
                  <a:lnTo>
                    <a:pt x="5107258" y="364881"/>
                  </a:lnTo>
                  <a:lnTo>
                    <a:pt x="0" y="364881"/>
                  </a:lnTo>
                  <a:close/>
                </a:path>
              </a:pathLst>
            </a:custGeom>
            <a:solidFill>
              <a:srgbClr val="EE633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107259" cy="450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64933" y="-348516"/>
            <a:ext cx="19391622" cy="634266"/>
            <a:chOff x="0" y="0"/>
            <a:chExt cx="5107259" cy="1670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07258" cy="167050"/>
            </a:xfrm>
            <a:custGeom>
              <a:avLst/>
              <a:gdLst/>
              <a:ahLst/>
              <a:cxnLst/>
              <a:rect l="l" t="t" r="r" b="b"/>
              <a:pathLst>
                <a:path w="5107258" h="167050">
                  <a:moveTo>
                    <a:pt x="0" y="0"/>
                  </a:moveTo>
                  <a:lnTo>
                    <a:pt x="5107258" y="0"/>
                  </a:lnTo>
                  <a:lnTo>
                    <a:pt x="5107258" y="167050"/>
                  </a:lnTo>
                  <a:lnTo>
                    <a:pt x="0" y="167050"/>
                  </a:lnTo>
                  <a:close/>
                </a:path>
              </a:pathLst>
            </a:custGeom>
            <a:solidFill>
              <a:srgbClr val="EE633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107259" cy="25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096822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844971" y="9671058"/>
            <a:ext cx="346207" cy="350670"/>
          </a:xfrm>
          <a:custGeom>
            <a:avLst/>
            <a:gdLst/>
            <a:ahLst/>
            <a:cxnLst/>
            <a:rect l="l" t="t" r="r" b="b"/>
            <a:pathLst>
              <a:path w="346207" h="350670">
                <a:moveTo>
                  <a:pt x="0" y="0"/>
                </a:moveTo>
                <a:lnTo>
                  <a:pt x="346207" y="0"/>
                </a:lnTo>
                <a:lnTo>
                  <a:pt x="346207" y="350671"/>
                </a:lnTo>
                <a:lnTo>
                  <a:pt x="0" y="35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416746" y="5551587"/>
            <a:ext cx="439882" cy="445553"/>
          </a:xfrm>
          <a:custGeom>
            <a:avLst/>
            <a:gdLst/>
            <a:ahLst/>
            <a:cxnLst/>
            <a:rect l="l" t="t" r="r" b="b"/>
            <a:pathLst>
              <a:path w="439882" h="445553">
                <a:moveTo>
                  <a:pt x="0" y="0"/>
                </a:moveTo>
                <a:lnTo>
                  <a:pt x="439883" y="0"/>
                </a:lnTo>
                <a:lnTo>
                  <a:pt x="439883" y="445553"/>
                </a:lnTo>
                <a:lnTo>
                  <a:pt x="0" y="445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416746" y="6200263"/>
            <a:ext cx="439882" cy="445553"/>
          </a:xfrm>
          <a:custGeom>
            <a:avLst/>
            <a:gdLst/>
            <a:ahLst/>
            <a:cxnLst/>
            <a:rect l="l" t="t" r="r" b="b"/>
            <a:pathLst>
              <a:path w="439882" h="445553">
                <a:moveTo>
                  <a:pt x="0" y="0"/>
                </a:moveTo>
                <a:lnTo>
                  <a:pt x="439883" y="0"/>
                </a:lnTo>
                <a:lnTo>
                  <a:pt x="439883" y="445553"/>
                </a:lnTo>
                <a:lnTo>
                  <a:pt x="0" y="445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416746" y="6812898"/>
            <a:ext cx="439882" cy="445553"/>
          </a:xfrm>
          <a:custGeom>
            <a:avLst/>
            <a:gdLst/>
            <a:ahLst/>
            <a:cxnLst/>
            <a:rect l="l" t="t" r="r" b="b"/>
            <a:pathLst>
              <a:path w="439882" h="445553">
                <a:moveTo>
                  <a:pt x="0" y="0"/>
                </a:moveTo>
                <a:lnTo>
                  <a:pt x="439883" y="0"/>
                </a:lnTo>
                <a:lnTo>
                  <a:pt x="439883" y="445553"/>
                </a:lnTo>
                <a:lnTo>
                  <a:pt x="0" y="445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416746" y="7425534"/>
            <a:ext cx="439882" cy="445553"/>
          </a:xfrm>
          <a:custGeom>
            <a:avLst/>
            <a:gdLst/>
            <a:ahLst/>
            <a:cxnLst/>
            <a:rect l="l" t="t" r="r" b="b"/>
            <a:pathLst>
              <a:path w="439882" h="445553">
                <a:moveTo>
                  <a:pt x="0" y="0"/>
                </a:moveTo>
                <a:lnTo>
                  <a:pt x="439883" y="0"/>
                </a:lnTo>
                <a:lnTo>
                  <a:pt x="439883" y="445553"/>
                </a:lnTo>
                <a:lnTo>
                  <a:pt x="0" y="445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311272" flipH="1">
            <a:off x="7847590" y="2490148"/>
            <a:ext cx="1975571" cy="2922464"/>
          </a:xfrm>
          <a:custGeom>
            <a:avLst/>
            <a:gdLst/>
            <a:ahLst/>
            <a:cxnLst/>
            <a:rect l="l" t="t" r="r" b="b"/>
            <a:pathLst>
              <a:path w="1975571" h="2922464">
                <a:moveTo>
                  <a:pt x="1975571" y="0"/>
                </a:moveTo>
                <a:lnTo>
                  <a:pt x="0" y="0"/>
                </a:lnTo>
                <a:lnTo>
                  <a:pt x="0" y="2922464"/>
                </a:lnTo>
                <a:lnTo>
                  <a:pt x="1975571" y="2922464"/>
                </a:lnTo>
                <a:lnTo>
                  <a:pt x="197557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07071" y="1066742"/>
            <a:ext cx="15273858" cy="1527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05"/>
              </a:lnSpc>
            </a:pPr>
            <a:r>
              <a:rPr lang="en-US" sz="8360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Contactez-nous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8093" y="5959359"/>
            <a:ext cx="6216542" cy="204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56"/>
              </a:lnSpc>
            </a:pPr>
            <a:r>
              <a:rPr lang="en-US" sz="5683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Un projet ?</a:t>
            </a:r>
          </a:p>
          <a:p>
            <a:pPr algn="l">
              <a:lnSpc>
                <a:spcPts val="7956"/>
              </a:lnSpc>
            </a:pPr>
            <a:r>
              <a:rPr lang="en-US" sz="5683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Une idée en tête 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9585333"/>
            <a:ext cx="1639897" cy="47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0"/>
              </a:lnSpc>
            </a:pPr>
            <a:r>
              <a:rPr lang="en-US" sz="2593">
                <a:solidFill>
                  <a:srgbClr val="FFFFFF"/>
                </a:solidFill>
                <a:latin typeface="SK Concretica"/>
                <a:ea typeface="SK Concretica"/>
                <a:cs typeface="SK Concretica"/>
                <a:sym typeface="SK Concretica"/>
              </a:rPr>
              <a:t>Taco Taco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71254" y="9585333"/>
            <a:ext cx="2545493" cy="47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FFFFFF"/>
                </a:solidFill>
                <a:latin typeface="SK Concretica"/>
                <a:ea typeface="SK Concretica"/>
                <a:cs typeface="SK Concretica"/>
                <a:sym typeface="SK Concretica"/>
              </a:rPr>
              <a:t>Présentation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619403" y="9585333"/>
            <a:ext cx="1639897" cy="47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30"/>
              </a:lnSpc>
            </a:pPr>
            <a:r>
              <a:rPr lang="en-US" sz="2593">
                <a:solidFill>
                  <a:srgbClr val="FFFFFF"/>
                </a:solidFill>
                <a:latin typeface="SK Concretica"/>
                <a:ea typeface="SK Concretica"/>
                <a:cs typeface="SK Concretica"/>
                <a:sym typeface="SK Concretica"/>
              </a:rPr>
              <a:t>Juin 2030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12013" y="5492378"/>
            <a:ext cx="3187322" cy="540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3"/>
              </a:lnSpc>
            </a:pPr>
            <a:r>
              <a:rPr lang="en-US" sz="2923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123-456-7890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112013" y="6105013"/>
            <a:ext cx="4287661" cy="540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3"/>
              </a:lnSpc>
            </a:pPr>
            <a:r>
              <a:rPr lang="en-US" sz="2923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reallygreatsite.com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12013" y="6717648"/>
            <a:ext cx="5014300" cy="540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3"/>
              </a:lnSpc>
            </a:pPr>
            <a:r>
              <a:rPr lang="en-US" sz="2923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hello@reallygreatsite.com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12013" y="7330284"/>
            <a:ext cx="5552041" cy="540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3"/>
              </a:lnSpc>
            </a:pPr>
            <a:r>
              <a:rPr lang="en-US" sz="2923">
                <a:solidFill>
                  <a:srgbClr val="000000"/>
                </a:solidFill>
                <a:latin typeface="SK Concretica"/>
                <a:ea typeface="SK Concretica"/>
                <a:cs typeface="SK Concretica"/>
                <a:sym typeface="SK Concretica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692</Words>
  <Application>Microsoft Office PowerPoint</Application>
  <PresentationFormat>Personnalisé</PresentationFormat>
  <Paragraphs>77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League Spartan</vt:lpstr>
      <vt:lpstr>Calibri</vt:lpstr>
      <vt:lpstr>Arial</vt:lpstr>
      <vt:lpstr>SK Concretica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services entreprise marketing minimaliste orange</dc:title>
  <dc:creator>Administrateur</dc:creator>
  <cp:lastModifiedBy>RH IT-NUM</cp:lastModifiedBy>
  <cp:revision>3</cp:revision>
  <dcterms:created xsi:type="dcterms:W3CDTF">2006-08-16T00:00:00Z</dcterms:created>
  <dcterms:modified xsi:type="dcterms:W3CDTF">2025-07-13T16:02:48Z</dcterms:modified>
  <dc:identifier>DAGsnrWIn1A</dc:identifier>
</cp:coreProperties>
</file>